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orbe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aham" initials="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/>
      <a:tcStyle>
        <a:tcBdr/>
        <a:fill>
          <a:solidFill>
            <a:srgbClr val="FCF1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3D6"/>
          </a:solidFill>
        </a:fill>
      </a:tcStyle>
    </a:wholeTbl>
    <a:band2H>
      <a:tcTxStyle/>
      <a:tcStyle>
        <a:tcBdr/>
        <a:fill>
          <a:solidFill>
            <a:srgbClr val="FAEA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ECE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9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473564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orbel"/>
      </a:defRPr>
    </a:lvl1pPr>
    <a:lvl2pPr indent="228600" latinLnBrk="0">
      <a:defRPr sz="1200">
        <a:latin typeface="+mn-lt"/>
        <a:ea typeface="+mn-ea"/>
        <a:cs typeface="+mn-cs"/>
        <a:sym typeface="Corbel"/>
      </a:defRPr>
    </a:lvl2pPr>
    <a:lvl3pPr indent="457200" latinLnBrk="0">
      <a:defRPr sz="1200">
        <a:latin typeface="+mn-lt"/>
        <a:ea typeface="+mn-ea"/>
        <a:cs typeface="+mn-cs"/>
        <a:sym typeface="Corbel"/>
      </a:defRPr>
    </a:lvl3pPr>
    <a:lvl4pPr indent="685800" latinLnBrk="0">
      <a:defRPr sz="1200">
        <a:latin typeface="+mn-lt"/>
        <a:ea typeface="+mn-ea"/>
        <a:cs typeface="+mn-cs"/>
        <a:sym typeface="Corbel"/>
      </a:defRPr>
    </a:lvl4pPr>
    <a:lvl5pPr indent="914400" latinLnBrk="0">
      <a:defRPr sz="1200">
        <a:latin typeface="+mn-lt"/>
        <a:ea typeface="+mn-ea"/>
        <a:cs typeface="+mn-cs"/>
        <a:sym typeface="Corbel"/>
      </a:defRPr>
    </a:lvl5pPr>
    <a:lvl6pPr indent="1143000" latinLnBrk="0">
      <a:defRPr sz="1200">
        <a:latin typeface="+mn-lt"/>
        <a:ea typeface="+mn-ea"/>
        <a:cs typeface="+mn-cs"/>
        <a:sym typeface="Corbel"/>
      </a:defRPr>
    </a:lvl6pPr>
    <a:lvl7pPr indent="1371600" latinLnBrk="0">
      <a:defRPr sz="1200">
        <a:latin typeface="+mn-lt"/>
        <a:ea typeface="+mn-ea"/>
        <a:cs typeface="+mn-cs"/>
        <a:sym typeface="Corbel"/>
      </a:defRPr>
    </a:lvl7pPr>
    <a:lvl8pPr indent="1600200" latinLnBrk="0">
      <a:defRPr sz="1200">
        <a:latin typeface="+mn-lt"/>
        <a:ea typeface="+mn-ea"/>
        <a:cs typeface="+mn-cs"/>
        <a:sym typeface="Corbel"/>
      </a:defRPr>
    </a:lvl8pPr>
    <a:lvl9pPr indent="1828800" latinLnBrk="0">
      <a:defRPr sz="1200">
        <a:latin typeface="+mn-lt"/>
        <a:ea typeface="+mn-ea"/>
        <a:cs typeface="+mn-cs"/>
        <a:sym typeface="Corbe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4700"/>
            </a:lvl1pPr>
          </a:lstStyle>
          <a:p>
            <a:r>
              <a:t>Kliknij, aby edytować styl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t>Kliknij, aby edytować styl wzorca podtytułu</a:t>
            </a:r>
          </a:p>
        </p:txBody>
      </p:sp>
      <p:sp>
        <p:nvSpPr>
          <p:cNvPr id="16" name="Shape 16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104" name="Shape 10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6598919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108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6647687" y="0"/>
            <a:ext cx="2514602" cy="6858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6781800" y="274639"/>
            <a:ext cx="1905000" cy="5851526"/>
          </a:xfrm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6019800" cy="5851525"/>
          </a:xfrm>
          <a:prstGeom prst="rect">
            <a:avLst/>
          </a:prstGeom>
        </p:spPr>
        <p:txBody>
          <a:bodyPr/>
          <a:lstStyle/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główek sekcji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700"/>
            </a:lvl1pPr>
          </a:lstStyle>
          <a:p>
            <a:r>
              <a:t>Kliknij, aby edytować styl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Tx/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t>Kliknij, aby edytować style wzorca tekstu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sz="half" idx="1"/>
          </p:nvPr>
        </p:nvSpPr>
        <p:spPr>
          <a:xfrm>
            <a:off x="457200" y="1773935"/>
            <a:ext cx="4038600" cy="4623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77239" indent="-320039">
              <a:defRPr sz="2800"/>
            </a:lvl2pPr>
            <a:lvl3pPr marL="1088136" indent="-320039">
              <a:defRPr sz="2800"/>
            </a:lvl3pPr>
            <a:lvl4pPr marL="1317752" indent="-284480">
              <a:defRPr sz="2800"/>
            </a:lvl4pPr>
            <a:lvl5pPr marL="1528063" indent="-284480">
              <a:defRPr sz="2800"/>
            </a:lvl5pPr>
          </a:lstStyle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  <a:defRPr sz="2300" cap="all"/>
            </a:lvl1pPr>
          </a:lstStyle>
          <a:p>
            <a:r>
              <a:t>Kliknij, aby edytować style wzorca tekstu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quarter" idx="13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FontTx/>
              <a:buNone/>
              <a:defRPr sz="2300" cap="all"/>
            </a:pP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Kliknij, aby edytować styl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Kliknij, aby edytować styl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</p:spPr>
        <p:txBody>
          <a:bodyPr/>
          <a:lstStyle/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bg>
      <p:bgPr>
        <a:solidFill>
          <a:srgbClr val="D4D4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Kliknij, aby edytować styl</a:t>
            </a:r>
          </a:p>
        </p:txBody>
      </p:sp>
      <p:sp>
        <p:nvSpPr>
          <p:cNvPr id="91" name="Shape 91"/>
          <p:cNvSpPr>
            <a:spLocks noGrp="1"/>
          </p:cNvSpPr>
          <p:nvPr>
            <p:ph type="pic" idx="13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</a:lstStyle>
          <a:p>
            <a:r>
              <a:t>Kliknij, aby edytować style wzorca tekstu</a:t>
            </a:r>
          </a:p>
        </p:txBody>
      </p:sp>
      <p:sp>
        <p:nvSpPr>
          <p:cNvPr id="93" name="Shape 93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xfrm>
            <a:off x="8908092" y="1193800"/>
            <a:ext cx="165101" cy="1778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Kliknij, aby edytować styl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Kliknij, aby edytować style wzorca tekstu</a:t>
            </a:r>
          </a:p>
          <a:p>
            <a:pPr lvl="1"/>
            <a:r>
              <a:t>Drugi poziom</a:t>
            </a:r>
          </a:p>
          <a:p>
            <a:pPr lvl="2"/>
            <a:r>
              <a:t>Trzeci poziom</a:t>
            </a:r>
          </a:p>
          <a:p>
            <a:pPr lvl="3"/>
            <a:r>
              <a:t>Czwarty poziom</a:t>
            </a:r>
          </a:p>
          <a:p>
            <a:pPr lvl="4"/>
            <a:r>
              <a:t>Piąty poziom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73160" y="6573518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41414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orbel"/>
        </a:defRPr>
      </a:lvl9pPr>
    </p:titleStyle>
    <p:bodyStyle>
      <a:lvl1pPr marL="438912" marR="0" indent="-32004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 typeface="Wingdings 2"/>
        <a:buChar char="◼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1pPr>
      <a:lvl2pPr marL="770708" marR="0" indent="-3135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 typeface="Wingdings 2"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2pPr>
      <a:lvl3pPr marL="1072896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3pPr>
      <a:lvl4pPr marL="132588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4pPr>
      <a:lvl5pPr marL="1536191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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5pPr>
      <a:lvl6pPr marL="173736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6pPr>
      <a:lvl7pPr marL="1971039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7pPr>
      <a:lvl8pPr marL="2172207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8pPr>
      <a:lvl9pPr marL="2373375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 typeface="Wingdings 2"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subTitle" sz="quarter" idx="1"/>
          </p:nvPr>
        </p:nvSpPr>
        <p:spPr>
          <a:xfrm>
            <a:off x="685800" y="1828799"/>
            <a:ext cx="8077200" cy="1499618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At the dentist’s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t>Inside your mouth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16832"/>
            <a:ext cx="8552743" cy="416648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000"/>
            </a:lvl1pPr>
          </a:lstStyle>
          <a:p>
            <a:r>
              <a:t>Read the article and fill in the gaps with appropriate words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r>
              <a:t>I’ve got a cracked tooth. I think I need a c…………..</a:t>
            </a:r>
          </a:p>
          <a:p>
            <a:pPr marL="0" indent="118871">
              <a:buSzTx/>
              <a:buNone/>
            </a:pPr>
            <a:endParaRPr/>
          </a:p>
          <a:p>
            <a:r>
              <a:t>His teeth are all out of a………………... He’s going to need braces.</a:t>
            </a:r>
          </a:p>
          <a:p>
            <a:pPr marL="0" indent="118871">
              <a:buSzTx/>
              <a:buNone/>
            </a:pPr>
            <a:endParaRPr/>
          </a:p>
          <a:p>
            <a:r>
              <a:t>She needed to get a f……………….because of her cavity.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t>Fill in the gaps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r>
              <a:t>Too many fizzy drinks can erode your e…………………...</a:t>
            </a:r>
          </a:p>
          <a:p>
            <a:endParaRPr/>
          </a:p>
          <a:p>
            <a:r>
              <a:t>He’s been having terrible t………………. all week.</a:t>
            </a:r>
          </a:p>
          <a:p>
            <a:endParaRPr/>
          </a:p>
          <a:p>
            <a:r>
              <a:t>Can you b…………… down for me, please?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t>Fill in the gaps</a:t>
            </a:r>
          </a:p>
        </p:txBody>
      </p:sp>
      <p:sp>
        <p:nvSpPr>
          <p:cNvPr id="136" name="Shape 136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r>
              <a:t>I’m getting my w……………. teeth removed next week.</a:t>
            </a:r>
          </a:p>
          <a:p>
            <a:endParaRPr/>
          </a:p>
          <a:p>
            <a:r>
              <a:t>Your whole j……. might be affected.</a:t>
            </a:r>
          </a:p>
          <a:p>
            <a:endParaRPr/>
          </a:p>
          <a:p>
            <a:r>
              <a:t>My diagnosis is some sort of i………………….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4000"/>
            </a:pPr>
            <a:r>
              <a:t>Define the following words </a:t>
            </a:r>
            <a:br/>
            <a:r>
              <a:t>in English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r>
              <a:t>toothbrush</a:t>
            </a:r>
          </a:p>
          <a:p>
            <a:r>
              <a:t>X-ray</a:t>
            </a:r>
          </a:p>
          <a:p>
            <a:r>
              <a:t>retainer</a:t>
            </a:r>
          </a:p>
          <a:p>
            <a:r>
              <a:t>enamel</a:t>
            </a:r>
          </a:p>
          <a:p>
            <a:r>
              <a:t>baby teeth</a:t>
            </a:r>
          </a:p>
          <a:p>
            <a:r>
              <a:t>veneers</a:t>
            </a:r>
          </a:p>
          <a:p>
            <a:r>
              <a:t>cavity</a:t>
            </a:r>
          </a:p>
          <a:p>
            <a:r>
              <a:t>braces</a:t>
            </a:r>
          </a:p>
          <a:p>
            <a:r>
              <a:t>molars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4000"/>
            </a:pPr>
            <a:r>
              <a:t>Read the dialogue </a:t>
            </a:r>
            <a:r>
              <a:rPr i="1"/>
              <a:t>A Perfect Smile </a:t>
            </a:r>
            <a:r>
              <a:t>and answer the questions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When was the last time Angela went to the dentist?</a:t>
            </a:r>
          </a:p>
          <a:p>
            <a:r>
              <a:t>What are Angela’s concerns?</a:t>
            </a:r>
          </a:p>
          <a:p>
            <a:r>
              <a:t>What did she use to do as a child?</a:t>
            </a:r>
          </a:p>
          <a:p>
            <a:r>
              <a:t>What kind of cosmetic procedure does the dentist recommend?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1" cy="1252728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Read </a:t>
            </a:r>
            <a:r>
              <a:rPr i="1"/>
              <a:t>The Teeth in English. </a:t>
            </a:r>
            <a:r>
              <a:t>What do the following idioms and expressions mean?</a:t>
            </a:r>
          </a:p>
        </p:txBody>
      </p:sp>
      <p:sp>
        <p:nvSpPr>
          <p:cNvPr id="145" name="Shape 145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an eye for an eye and a tooth for a tooth</a:t>
            </a:r>
          </a:p>
          <a:p>
            <a:r>
              <a:t>to have a sweet tooth</a:t>
            </a:r>
          </a:p>
          <a:p>
            <a:r>
              <a:t>to fight tooth and nail</a:t>
            </a:r>
          </a:p>
          <a:p>
            <a:r>
              <a:t>to sink your teeth into something</a:t>
            </a:r>
          </a:p>
          <a:p>
            <a:r>
              <a:t>to lie through our teeth</a:t>
            </a:r>
          </a:p>
          <a:p>
            <a:r>
              <a:t>to bite off more than you can chew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t>At the dentist’s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457200" y="1775190"/>
            <a:ext cx="8229600" cy="4625611"/>
          </a:xfrm>
          <a:prstGeom prst="rect">
            <a:avLst/>
          </a:prstGeom>
        </p:spPr>
        <p:txBody>
          <a:bodyPr/>
          <a:lstStyle/>
          <a:p>
            <a:pPr marL="0" indent="118871">
              <a:buSzTx/>
              <a:buNone/>
            </a:pPr>
            <a:endParaRPr/>
          </a:p>
          <a:p>
            <a:pPr marL="0" indent="118871">
              <a:buSzTx/>
              <a:buNone/>
            </a:pPr>
            <a:endParaRPr/>
          </a:p>
          <a:p>
            <a:pPr marL="0" indent="118871">
              <a:buSzTx/>
              <a:buNone/>
            </a:pPr>
            <a:endParaRPr/>
          </a:p>
          <a:p>
            <a:pPr marL="0" indent="118871" algn="ctr">
              <a:buSzTx/>
              <a:buNone/>
              <a:defRPr sz="6600"/>
            </a:pPr>
            <a:r>
              <a:t>Thank you!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Helvetica"/>
        <a:ea typeface="Helvetica"/>
        <a:cs typeface="Helvetica"/>
      </a:majorFont>
      <a:minorFont>
        <a:latin typeface="Corbel"/>
        <a:ea typeface="Corbel"/>
        <a:cs typeface="Corbel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Helvetica"/>
        <a:ea typeface="Helvetica"/>
        <a:cs typeface="Helvetica"/>
      </a:majorFont>
      <a:minorFont>
        <a:latin typeface="Corbel"/>
        <a:ea typeface="Corbel"/>
        <a:cs typeface="Corbel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239</Words>
  <Application>Microsoft Office PowerPoint</Application>
  <PresentationFormat>Pokaz na ekranie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Moduł</vt:lpstr>
      <vt:lpstr>Prezentacja programu PowerPoint</vt:lpstr>
      <vt:lpstr>Inside your mouth</vt:lpstr>
      <vt:lpstr>Read the article and fill in the gaps with appropriate words</vt:lpstr>
      <vt:lpstr>Fill in the gaps</vt:lpstr>
      <vt:lpstr>Fill in the gaps</vt:lpstr>
      <vt:lpstr>Define the following words  in English</vt:lpstr>
      <vt:lpstr>Read the dialogue A Perfect Smile and answer the questions</vt:lpstr>
      <vt:lpstr>Read The Teeth in English. What do the following idioms and expressions mean?</vt:lpstr>
      <vt:lpstr>At the dentist’s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MS</cp:lastModifiedBy>
  <cp:revision>4</cp:revision>
  <dcterms:modified xsi:type="dcterms:W3CDTF">2018-02-12T08:15:41Z</dcterms:modified>
</cp:coreProperties>
</file>