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arzyna" initials="K" lastIdx="16" clrIdx="0"/>
  <p:cmAuthor id="1" name="Graham Crawford" initials="GC" lastIdx="1" clrIdx="0"/>
  <p:cmAuthor id="2" name="MS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2EB"/>
          </a:solidFill>
        </a:fill>
      </a:tcStyle>
    </a:wholeTbl>
    <a:band2H>
      <a:tcTxStyle/>
      <a:tcStyle>
        <a:tcBdr/>
        <a:fill>
          <a:solidFill>
            <a:srgbClr val="E8EAF5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E67C8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E67C8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E67C8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1F7CF"/>
          </a:solidFill>
        </a:fill>
      </a:tcStyle>
    </a:wholeTbl>
    <a:band2H>
      <a:tcTxStyle/>
      <a:tcStyle>
        <a:tcBdr/>
        <a:fill>
          <a:solidFill>
            <a:srgbClr val="F0FB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EA52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EA52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7EA52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ACDCB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14124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14124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14124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E67C8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E67C8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9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812509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866920"/>
            <a:ext cx="9144000" cy="2991082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-2"/>
            <a:ext cx="9144000" cy="3866924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2652310"/>
            <a:ext cx="9144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117" y="1600134"/>
            <a:ext cx="9143769" cy="5105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73795" y="5052545"/>
            <a:ext cx="5637011" cy="180545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1274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1274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1274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1274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212745"/>
                </a:solid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17581" y="3132290"/>
            <a:ext cx="7175352" cy="1920257"/>
          </a:xfrm>
          <a:prstGeom prst="rect">
            <a:avLst/>
          </a:prstGeom>
        </p:spPr>
        <p:txBody>
          <a:bodyPr/>
          <a:lstStyle>
            <a:lvl1pPr marL="640080" indent="-457200">
              <a:defRPr sz="5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4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793288" y="4372168"/>
            <a:ext cx="6512512" cy="2485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905000" y="731519"/>
            <a:ext cx="6400800" cy="36406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793288" y="4372168"/>
            <a:ext cx="6512512" cy="2485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6406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3866920"/>
            <a:ext cx="9144000" cy="2991082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-2"/>
            <a:ext cx="9144000" cy="3866924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0" y="2652310"/>
            <a:ext cx="9144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17" y="1600134"/>
            <a:ext cx="9143769" cy="5105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2033195" y="0"/>
            <a:ext cx="5966667" cy="4595994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2022437" y="4607511"/>
            <a:ext cx="5970497" cy="22504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1pPr>
            <a:lvl2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2pPr>
            <a:lvl3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3pPr>
            <a:lvl4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4pPr>
            <a:lvl5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1274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1274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1274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1274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12745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793288" y="4372168"/>
            <a:ext cx="6512512" cy="2485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142999" y="731519"/>
            <a:ext cx="3346704" cy="36406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143000" y="0"/>
            <a:ext cx="3346704" cy="13712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ClrTx/>
              <a:buSzTx/>
              <a:buFontTx/>
              <a:buNone/>
              <a:defRPr sz="2400" b="1">
                <a:solidFill>
                  <a:srgbClr val="111423">
                    <a:alpha val="82500"/>
                  </a:srgbClr>
                </a:solidFill>
              </a:defRPr>
            </a:lvl1pPr>
            <a:lvl2pPr marL="0" indent="0" algn="ctr">
              <a:buClrTx/>
              <a:buSzTx/>
              <a:buFontTx/>
              <a:buNone/>
              <a:defRPr sz="2400" b="1">
                <a:solidFill>
                  <a:srgbClr val="111423">
                    <a:alpha val="82500"/>
                  </a:srgbClr>
                </a:solidFill>
              </a:defRPr>
            </a:lvl2pPr>
            <a:lvl3pPr marL="0" indent="0" algn="ctr">
              <a:buClrTx/>
              <a:buSzTx/>
              <a:buFontTx/>
              <a:buNone/>
              <a:defRPr sz="2400" b="1">
                <a:solidFill>
                  <a:srgbClr val="111423">
                    <a:alpha val="82500"/>
                  </a:srgbClr>
                </a:solidFill>
              </a:defRPr>
            </a:lvl3pPr>
            <a:lvl4pPr marL="0" indent="0" algn="ctr">
              <a:buClrTx/>
              <a:buSzTx/>
              <a:buFontTx/>
              <a:buNone/>
              <a:defRPr sz="2400" b="1">
                <a:solidFill>
                  <a:srgbClr val="111423">
                    <a:alpha val="82500"/>
                  </a:srgbClr>
                </a:solidFill>
              </a:defRPr>
            </a:lvl4pPr>
            <a:lvl5pPr marL="0" indent="0" algn="ctr">
              <a:buClrTx/>
              <a:buSzTx/>
              <a:buFontTx/>
              <a:buNone/>
              <a:defRPr sz="2400" b="1">
                <a:solidFill>
                  <a:srgbClr val="111423">
                    <a:alpha val="82500"/>
                  </a:srgbClr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111423">
                    <a:alpha val="82500"/>
                  </a:srgbClr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111423">
                    <a:alpha val="82500"/>
                  </a:srgbClr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111423">
                    <a:alpha val="82500"/>
                  </a:srgbClr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111423">
                    <a:alpha val="82500"/>
                  </a:srgbClr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111423">
                    <a:alpha val="82500"/>
                  </a:srgbClr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93288" y="4372168"/>
            <a:ext cx="6512512" cy="248583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793288" y="4372168"/>
            <a:ext cx="6512512" cy="11430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39095" y="0"/>
            <a:ext cx="3636086" cy="3468293"/>
          </a:xfrm>
          <a:prstGeom prst="rect">
            <a:avLst/>
          </a:prstGeom>
        </p:spPr>
        <p:txBody>
          <a:bodyPr anchor="b"/>
          <a:lstStyle>
            <a:lvl1pPr marL="228600" indent="-228600">
              <a:defRPr sz="28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93514" y="0"/>
            <a:ext cx="4017086" cy="6357771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3866920"/>
            <a:ext cx="9144000" cy="2991082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0" y="-2"/>
            <a:ext cx="9144000" cy="3866924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2652310"/>
            <a:ext cx="9144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-117" y="1600134"/>
            <a:ext cx="9143769" cy="5105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877887" y="0"/>
            <a:ext cx="3694115" cy="3173506"/>
          </a:xfrm>
          <a:prstGeom prst="rect">
            <a:avLst/>
          </a:prstGeom>
        </p:spPr>
        <p:txBody>
          <a:bodyPr anchor="b"/>
          <a:lstStyle>
            <a:lvl1pPr marL="182879">
              <a:spcBef>
                <a:spcPts val="300"/>
              </a:spcBef>
              <a:defRPr sz="1600"/>
            </a:lvl1pPr>
            <a:lvl2pPr marL="0" indent="0">
              <a:spcBef>
                <a:spcPts val="300"/>
              </a:spcBef>
              <a:buSzTx/>
              <a:buNone/>
              <a:defRPr sz="1600"/>
            </a:lvl2pPr>
            <a:lvl3pPr marL="0" indent="0">
              <a:spcBef>
                <a:spcPts val="300"/>
              </a:spcBef>
              <a:buSzTx/>
              <a:buNone/>
              <a:defRPr sz="1600"/>
            </a:lvl3pPr>
            <a:lvl4pPr marL="0" indent="0">
              <a:spcBef>
                <a:spcPts val="300"/>
              </a:spcBef>
              <a:buSzTx/>
              <a:buNone/>
              <a:defRPr sz="1600"/>
            </a:lvl4pPr>
            <a:lvl5pPr marL="0" indent="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727268" y="3173504"/>
            <a:ext cx="6383538" cy="2433917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DD5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3768304"/>
            <a:ext cx="9144000" cy="228600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-117" y="1600134"/>
            <a:ext cx="9143769" cy="5105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153756" y="376515"/>
            <a:ext cx="2057402" cy="648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111423">
                    <a:alpha val="82500"/>
                  </a:srgbClr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3324111" y="731519"/>
            <a:ext cx="4829289" cy="612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3810000" y="6220142"/>
            <a:ext cx="18288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200" b="1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320040" indent="-320040">
        <a:buClr>
          <a:srgbClr val="C3260C"/>
        </a:buClr>
        <a:buSzPct val="128000"/>
        <a:buFont typeface="Georgia"/>
        <a:buChar char="*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1pPr>
      <a:lvl2pPr>
        <a:buClr>
          <a:srgbClr val="C3260C"/>
        </a:buClr>
        <a:buFont typeface="Georgia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2pPr>
      <a:lvl3pPr>
        <a:buClr>
          <a:srgbClr val="C3260C"/>
        </a:buClr>
        <a:buFont typeface="Georgia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3pPr>
      <a:lvl4pPr>
        <a:buClr>
          <a:srgbClr val="C3260C"/>
        </a:buClr>
        <a:buFont typeface="Georgia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4pPr>
      <a:lvl5pPr>
        <a:buClr>
          <a:srgbClr val="C3260C"/>
        </a:buClr>
        <a:buFont typeface="Georgia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5pPr>
      <a:lvl6pPr>
        <a:buClr>
          <a:srgbClr val="C3260C"/>
        </a:buClr>
        <a:buFont typeface="Georgia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6pPr>
      <a:lvl7pPr>
        <a:buClr>
          <a:srgbClr val="C3260C"/>
        </a:buClr>
        <a:buFont typeface="Georgia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7pPr>
      <a:lvl8pPr>
        <a:buClr>
          <a:srgbClr val="C3260C"/>
        </a:buClr>
        <a:buFont typeface="Georgia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8pPr>
      <a:lvl9pPr>
        <a:buClr>
          <a:srgbClr val="C3260C"/>
        </a:buClr>
        <a:buFont typeface="Georgia"/>
        <a:defRPr sz="4600" b="1">
          <a:solidFill>
            <a:srgbClr val="111423">
              <a:alpha val="82500"/>
            </a:srgbClr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228600" indent="-182879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1pPr>
      <a:lvl2pPr marL="566927" indent="-201166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2pPr>
      <a:lvl3pPr marL="863600" indent="-223519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3pPr>
      <a:lvl4pPr marL="1165860" indent="-251460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4pPr>
      <a:lvl5pPr marL="1494389" indent="-287381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5pPr>
      <a:lvl6pPr marL="1768710" indent="-287381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6pPr>
      <a:lvl7pPr marL="2070461" indent="-287382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7pPr>
      <a:lvl8pPr marL="2390501" indent="-287382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8pPr>
      <a:lvl9pPr marL="2692254" indent="-287382">
        <a:spcBef>
          <a:spcPts val="500"/>
        </a:spcBef>
        <a:buClr>
          <a:srgbClr val="C3260C"/>
        </a:buClr>
        <a:buSzPct val="130000"/>
        <a:buFont typeface="Georgia"/>
        <a:buChar char="*"/>
        <a:defRPr sz="2200">
          <a:solidFill>
            <a:srgbClr val="404040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1pPr>
      <a:lvl2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2pPr>
      <a:lvl3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3pPr>
      <a:lvl4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4pPr>
      <a:lvl5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5pPr>
      <a:lvl6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6pPr>
      <a:lvl7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7pPr>
      <a:lvl8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8pPr>
      <a:lvl9pPr algn="ctr">
        <a:defRPr sz="1200" b="1">
          <a:solidFill>
            <a:schemeClr val="tx1"/>
          </a:solidFill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5637014" cy="88212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 dirty="0">
                <a:solidFill>
                  <a:srgbClr val="FF0000"/>
                </a:solidFill>
              </a:rPr>
              <a:t>English Matters </a:t>
            </a:r>
            <a:r>
              <a:rPr lang="pl-PL" sz="2200" b="1" smtClean="0">
                <a:solidFill>
                  <a:srgbClr val="FF0000"/>
                </a:solidFill>
              </a:rPr>
              <a:t>1/2016</a:t>
            </a:r>
            <a:endParaRPr sz="2200" b="1" dirty="0">
              <a:solidFill>
                <a:srgbClr val="FF0000"/>
              </a:solidFill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395536" y="5020211"/>
            <a:ext cx="7394073" cy="17931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554480" indent="-1371600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 dirty="0">
                <a:solidFill>
                  <a:srgbClr val="111423">
                    <a:alpha val="82500"/>
                  </a:srgbClr>
                </a:solidFill>
              </a:rPr>
              <a:t>At the doctor’s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243856" cy="5597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611560" y="731518"/>
            <a:ext cx="6932239" cy="449768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6100"/>
          </a:p>
          <a:p>
            <a:pPr marL="1764144" lvl="0" indent="-171842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404040"/>
                </a:solidFill>
              </a:rPr>
              <a:t>We’ll need to </a:t>
            </a:r>
          </a:p>
          <a:p>
            <a:pPr marL="0" lvl="0" indent="45718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404040"/>
                </a:solidFill>
              </a:rPr>
              <a:t>	put it in </a:t>
            </a:r>
          </a:p>
          <a:p>
            <a:pPr marL="0" lvl="0" indent="45718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404040"/>
                </a:solidFill>
              </a:rPr>
              <a:t>	_ _ _ _ _ _ _.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045973" cy="30689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7128792" cy="49297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6100" dirty="0"/>
          </a:p>
          <a:p>
            <a:pPr marL="1935984" lvl="0" indent="-189026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 dirty="0">
                <a:solidFill>
                  <a:srgbClr val="404040"/>
                </a:solidFill>
              </a:rPr>
              <a:t>You need to </a:t>
            </a:r>
            <a:endParaRPr sz="6600" dirty="0"/>
          </a:p>
          <a:p>
            <a:pPr marL="0" lvl="0" indent="45718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100" dirty="0">
                <a:solidFill>
                  <a:srgbClr val="404040"/>
                </a:solidFill>
              </a:rPr>
              <a:t>	get </a:t>
            </a:r>
            <a:r>
              <a:rPr lang="pl-PL" sz="6100" dirty="0" err="1" smtClean="0">
                <a:solidFill>
                  <a:srgbClr val="404040"/>
                </a:solidFill>
              </a:rPr>
              <a:t>an</a:t>
            </a:r>
            <a:r>
              <a:rPr sz="6100" dirty="0" smtClean="0">
                <a:solidFill>
                  <a:srgbClr val="404040"/>
                </a:solidFill>
              </a:rPr>
              <a:t> </a:t>
            </a:r>
            <a:endParaRPr sz="6600" dirty="0"/>
          </a:p>
          <a:p>
            <a:pPr marL="0" lvl="0" indent="45718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404040"/>
                </a:solidFill>
              </a:rPr>
              <a:t>	</a:t>
            </a:r>
            <a:r>
              <a:rPr sz="6100" dirty="0" err="1">
                <a:solidFill>
                  <a:srgbClr val="404040"/>
                </a:solidFill>
              </a:rPr>
              <a:t>i</a:t>
            </a:r>
            <a:r>
              <a:rPr sz="5600" dirty="0">
                <a:solidFill>
                  <a:srgbClr val="404040"/>
                </a:solidFill>
              </a:rPr>
              <a:t> _ </a:t>
            </a:r>
            <a:r>
              <a:rPr lang="pl-PL" sz="5600" dirty="0" smtClean="0">
                <a:solidFill>
                  <a:srgbClr val="404040"/>
                </a:solidFill>
              </a:rPr>
              <a:t>_ </a:t>
            </a:r>
            <a:r>
              <a:rPr sz="5600" dirty="0" smtClean="0">
                <a:solidFill>
                  <a:srgbClr val="404040"/>
                </a:solidFill>
              </a:rPr>
              <a:t>_ </a:t>
            </a:r>
            <a:r>
              <a:rPr sz="5600" dirty="0">
                <a:solidFill>
                  <a:srgbClr val="404040"/>
                </a:solidFill>
              </a:rPr>
              <a:t>_ </a:t>
            </a:r>
            <a:r>
              <a:rPr sz="5600" dirty="0" smtClean="0">
                <a:solidFill>
                  <a:srgbClr val="404040"/>
                </a:solidFill>
              </a:rPr>
              <a:t>_ </a:t>
            </a:r>
            <a:r>
              <a:rPr sz="5600" dirty="0">
                <a:solidFill>
                  <a:srgbClr val="404040"/>
                </a:solidFill>
              </a:rPr>
              <a:t>_ _ _.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045973" cy="30689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7389439" cy="4785716"/>
          </a:xfrm>
          <a:prstGeom prst="rect">
            <a:avLst/>
          </a:prstGeom>
        </p:spPr>
        <p:txBody>
          <a:bodyPr/>
          <a:lstStyle/>
          <a:p>
            <a:pPr marL="0" lvl="0" indent="45718">
              <a:buSzTx/>
              <a:buNone/>
              <a:defRPr sz="1800">
                <a:solidFill>
                  <a:srgbClr val="000000"/>
                </a:solidFill>
              </a:defRPr>
            </a:pPr>
            <a:endParaRPr sz="6100" dirty="0"/>
          </a:p>
          <a:p>
            <a:pPr marL="1764144" lvl="0" indent="-171842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 dirty="0">
                <a:solidFill>
                  <a:srgbClr val="404040"/>
                </a:solidFill>
              </a:rPr>
              <a:t>I will need to </a:t>
            </a:r>
          </a:p>
          <a:p>
            <a:pPr marL="0" lvl="0" indent="45718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100" dirty="0">
                <a:solidFill>
                  <a:srgbClr val="404040"/>
                </a:solidFill>
              </a:rPr>
              <a:t>	give you a </a:t>
            </a:r>
          </a:p>
          <a:p>
            <a:pPr marL="0" lvl="0" indent="45718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100" dirty="0">
                <a:solidFill>
                  <a:srgbClr val="404040"/>
                </a:solidFill>
              </a:rPr>
              <a:t>	p </a:t>
            </a:r>
            <a:r>
              <a:rPr sz="4600" dirty="0">
                <a:solidFill>
                  <a:srgbClr val="404040"/>
                </a:solidFill>
              </a:rPr>
              <a:t>_ _ _ _ _ _ _ _ _ _ _</a:t>
            </a:r>
            <a:r>
              <a:rPr sz="5600" dirty="0">
                <a:solidFill>
                  <a:srgbClr val="404040"/>
                </a:solidFill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045973" cy="30689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/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6100"/>
          </a:p>
          <a:p>
            <a:pPr marL="1764144" lvl="0" indent="-1718424">
              <a:lnSpc>
                <a:spcPct val="90000"/>
              </a:lnSpc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404040"/>
                </a:solidFill>
              </a:rPr>
              <a:t>Where does it 	_ _ _ _?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045973" cy="30689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5400" b="1">
              <a:solidFill>
                <a:srgbClr val="FF00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5400" b="1">
              <a:solidFill>
                <a:srgbClr val="FF0000"/>
              </a:solidFill>
            </a:endParaRPr>
          </a:p>
          <a:p>
            <a:pPr marL="1392380" lvl="0" indent="-134666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5400" b="1">
                <a:solidFill>
                  <a:srgbClr val="FF0000"/>
                </a:solidFill>
              </a:rPr>
              <a:t>Pronunciation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7173415" cy="3474723"/>
          </a:xfrm>
          <a:prstGeom prst="rect">
            <a:avLst/>
          </a:prstGeom>
        </p:spPr>
        <p:txBody>
          <a:bodyPr/>
          <a:lstStyle/>
          <a:p>
            <a:pPr marL="0" lvl="0" indent="45718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04040"/>
                </a:solidFill>
              </a:rPr>
              <a:t>What’s the word?</a:t>
            </a:r>
          </a:p>
          <a:p>
            <a:pPr marL="0" lvl="0" indent="45718">
              <a:buSzTx/>
              <a:buNone/>
              <a:defRPr sz="1800">
                <a:solidFill>
                  <a:srgbClr val="000000"/>
                </a:solidFill>
              </a:defRPr>
            </a:pPr>
            <a:endParaRPr sz="5700" dirty="0"/>
          </a:p>
          <a:p>
            <a:pPr marL="1546165" lvl="0" indent="-1500445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404040"/>
                </a:solidFill>
              </a:rPr>
              <a:t>/ˌ</a:t>
            </a:r>
            <a:r>
              <a:rPr sz="5000" dirty="0" err="1">
                <a:solidFill>
                  <a:srgbClr val="404040"/>
                </a:solidFill>
              </a:rPr>
              <a:t>haɪpəʊˈkɒndriæ</a:t>
            </a:r>
            <a:r>
              <a:rPr sz="5000" dirty="0">
                <a:solidFill>
                  <a:srgbClr val="404040"/>
                </a:solidFill>
              </a:rPr>
              <a:t>/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360"/>
            <a:ext cx="2431367" cy="36450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/>
          <a:p>
            <a:pPr marL="0" lvl="0" indent="45718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04040"/>
                </a:solidFill>
              </a:rPr>
              <a:t>What’s the word?</a:t>
            </a:r>
            <a:endParaRPr sz="2000"/>
          </a:p>
          <a:p>
            <a:pPr marL="0" lvl="0" indent="45718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6100"/>
          </a:p>
          <a:p>
            <a:pPr lvl="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6100"/>
          </a:p>
          <a:p>
            <a:pPr marL="1638804" lvl="0" indent="-1593084">
              <a:lnSpc>
                <a:spcPct val="80000"/>
              </a:lnSpc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404040"/>
                </a:solidFill>
              </a:rPr>
              <a:t>/njuːˈməʊniə/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14" y="4005064"/>
            <a:ext cx="4067944" cy="26482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/>
          <a:p>
            <a:pPr marL="0" lvl="0" indent="45718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What’s the word?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6100"/>
          </a:p>
          <a:p>
            <a:pPr marL="1764144" lvl="0" indent="-171842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404040"/>
                </a:solidFill>
              </a:rPr>
              <a:t>/ˈfiːmə(r)/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2" y="0"/>
            <a:ext cx="2120348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/>
          <a:p>
            <a:pPr marL="0" lvl="0" indent="45718"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04040"/>
                </a:solidFill>
              </a:rPr>
              <a:t>What’s the word?</a:t>
            </a:r>
          </a:p>
          <a:p>
            <a:pPr marL="0" lvl="0" indent="45718">
              <a:buSzTx/>
              <a:buNone/>
              <a:defRPr sz="1800">
                <a:solidFill>
                  <a:srgbClr val="000000"/>
                </a:solidFill>
              </a:defRPr>
            </a:pPr>
            <a:endParaRPr sz="6100"/>
          </a:p>
          <a:p>
            <a:pPr marL="1764144" lvl="0" indent="-171842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404040"/>
                </a:solidFill>
              </a:rPr>
              <a:t>/ˈnɔːziə/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97" y="836712"/>
            <a:ext cx="2634217" cy="36724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/>
          <a:p>
            <a:pPr marL="0" lvl="0" indent="45718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/>
              <a:t>Revision</a:t>
            </a:r>
          </a:p>
          <a:p>
            <a:pPr marL="0" lvl="0" indent="45718">
              <a:buSzTx/>
              <a:buNone/>
              <a:defRPr sz="1800">
                <a:solidFill>
                  <a:srgbClr val="000000"/>
                </a:solidFill>
              </a:defRPr>
            </a:pPr>
            <a:endParaRPr sz="5600" b="1">
              <a:solidFill>
                <a:srgbClr val="FF0000"/>
              </a:solidFill>
            </a:endParaRPr>
          </a:p>
          <a:p>
            <a:pPr marL="1493979" lvl="0" indent="-1448259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5600" b="1">
                <a:solidFill>
                  <a:srgbClr val="FF0000"/>
                </a:solidFill>
              </a:rPr>
              <a:t>Definitions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5400" b="1" dirty="0">
              <a:solidFill>
                <a:srgbClr val="FF0000"/>
              </a:solidFill>
            </a:endParaRPr>
          </a:p>
          <a:p>
            <a:pPr marL="1392380" lvl="0" indent="-134666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5400" b="1" dirty="0">
                <a:solidFill>
                  <a:srgbClr val="FF0000"/>
                </a:solidFill>
              </a:rPr>
              <a:t>Choose the correct </a:t>
            </a:r>
            <a:r>
              <a:rPr sz="5400" b="1" dirty="0" smtClean="0">
                <a:solidFill>
                  <a:srgbClr val="FF0000"/>
                </a:solidFill>
              </a:rPr>
              <a:t>answer</a:t>
            </a:r>
            <a:r>
              <a:rPr lang="pl-PL" sz="5400" b="1" dirty="0" smtClean="0">
                <a:solidFill>
                  <a:srgbClr val="FF0000"/>
                </a:solidFill>
              </a:rPr>
              <a:t>.</a:t>
            </a:r>
            <a:endParaRPr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6400800" cy="5361776"/>
          </a:xfrm>
          <a:prstGeom prst="rect">
            <a:avLst/>
          </a:prstGeom>
        </p:spPr>
        <p:txBody>
          <a:bodyPr/>
          <a:lstStyle/>
          <a:p>
            <a:pPr marL="0" lvl="0" indent="45718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What do you remember?</a:t>
            </a:r>
          </a:p>
          <a:p>
            <a:pPr marL="0" lvl="0" indent="45718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endParaRPr sz="3600"/>
          </a:p>
          <a:p>
            <a:pPr marL="0" lvl="0" indent="45718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Define the following words:</a:t>
            </a:r>
          </a:p>
          <a:p>
            <a:pPr marL="0" lvl="0" indent="45718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404040"/>
                </a:solidFill>
              </a:rPr>
              <a:t>bruise</a:t>
            </a:r>
          </a:p>
          <a:p>
            <a:pPr marL="0" lvl="0" indent="45718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404040"/>
                </a:solidFill>
              </a:rPr>
              <a:t>indigestion</a:t>
            </a:r>
          </a:p>
          <a:p>
            <a:pPr marL="0" lvl="0" indent="45718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404040"/>
                </a:solidFill>
              </a:rPr>
              <a:t>nausea</a:t>
            </a:r>
          </a:p>
          <a:p>
            <a:pPr marL="0" lvl="0" indent="45718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404040"/>
                </a:solidFill>
              </a:rPr>
              <a:t>prescription</a:t>
            </a:r>
          </a:p>
          <a:p>
            <a:pPr marL="0" lvl="0" indent="45718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404040"/>
                </a:solidFill>
              </a:rPr>
              <a:t>crutches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6100" b="1">
              <a:solidFill>
                <a:srgbClr val="FF00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6100" b="1">
              <a:solidFill>
                <a:srgbClr val="FF0000"/>
              </a:solidFill>
            </a:endParaRPr>
          </a:p>
          <a:p>
            <a:pPr marL="1764144" lvl="0" indent="-171842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 b="1">
                <a:solidFill>
                  <a:srgbClr val="FF0000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793288" y="3717032"/>
            <a:ext cx="6512512" cy="23042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l" defTabSz="749808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3700" b="1" dirty="0">
                <a:solidFill>
                  <a:srgbClr val="111423">
                    <a:alpha val="82500"/>
                  </a:srgbClr>
                </a:solidFill>
              </a:rPr>
              <a:t>a) I twisted my ankle.</a:t>
            </a:r>
            <a:br>
              <a:rPr sz="3700" b="1" dirty="0">
                <a:solidFill>
                  <a:srgbClr val="111423">
                    <a:alpha val="82500"/>
                  </a:srgbClr>
                </a:solidFill>
              </a:rPr>
            </a:br>
            <a:r>
              <a:rPr sz="3700" b="1" dirty="0">
                <a:solidFill>
                  <a:srgbClr val="111423">
                    <a:alpha val="82500"/>
                  </a:srgbClr>
                </a:solidFill>
              </a:rPr>
              <a:t>b) I’ve got a bruise.</a:t>
            </a:r>
            <a:br>
              <a:rPr sz="3700" b="1" dirty="0">
                <a:solidFill>
                  <a:srgbClr val="111423">
                    <a:alpha val="82500"/>
                  </a:srgbClr>
                </a:solidFill>
              </a:rPr>
            </a:br>
            <a:r>
              <a:rPr sz="3700" b="1" dirty="0" smtClean="0">
                <a:solidFill>
                  <a:srgbClr val="111423">
                    <a:alpha val="82500"/>
                  </a:srgbClr>
                </a:solidFill>
              </a:rPr>
              <a:t>c)</a:t>
            </a:r>
            <a:r>
              <a:rPr lang="pl-PL" sz="3700" b="1" dirty="0" smtClean="0">
                <a:solidFill>
                  <a:srgbClr val="111423">
                    <a:alpha val="82500"/>
                  </a:srgbClr>
                </a:solidFill>
              </a:rPr>
              <a:t> </a:t>
            </a:r>
            <a:r>
              <a:rPr sz="3700" b="1" dirty="0" smtClean="0">
                <a:solidFill>
                  <a:srgbClr val="111423">
                    <a:alpha val="82500"/>
                  </a:srgbClr>
                </a:solidFill>
              </a:rPr>
              <a:t>I’m </a:t>
            </a:r>
            <a:r>
              <a:rPr sz="3700" b="1" dirty="0">
                <a:solidFill>
                  <a:srgbClr val="111423">
                    <a:alpha val="82500"/>
                  </a:srgbClr>
                </a:solidFill>
              </a:rPr>
              <a:t>pregnant.</a:t>
            </a:r>
            <a:br>
              <a:rPr sz="3700" b="1" dirty="0">
                <a:solidFill>
                  <a:srgbClr val="111423">
                    <a:alpha val="82500"/>
                  </a:srgbClr>
                </a:solidFill>
              </a:rPr>
            </a:br>
            <a:endParaRPr sz="3700" b="1" dirty="0">
              <a:solidFill>
                <a:srgbClr val="111423">
                  <a:alpha val="82500"/>
                </a:srgbClr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>
            <a:lvl1pPr marL="0" indent="45721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What can you see in the picture?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793288" y="3645024"/>
            <a:ext cx="6512512" cy="22322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l" defTabSz="722376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111423">
                    <a:alpha val="82500"/>
                  </a:srgbClr>
                </a:solidFill>
              </a:rPr>
              <a:t>a) painful tonsils</a:t>
            </a:r>
            <a:br>
              <a:rPr sz="3600" b="1">
                <a:solidFill>
                  <a:srgbClr val="111423">
                    <a:alpha val="82500"/>
                  </a:srgbClr>
                </a:solidFill>
              </a:rPr>
            </a:br>
            <a:r>
              <a:rPr sz="3600" b="1">
                <a:solidFill>
                  <a:srgbClr val="111423">
                    <a:alpha val="82500"/>
                  </a:srgbClr>
                </a:solidFill>
              </a:rPr>
              <a:t>b) mumps</a:t>
            </a:r>
            <a:br>
              <a:rPr sz="3600" b="1">
                <a:solidFill>
                  <a:srgbClr val="111423">
                    <a:alpha val="82500"/>
                  </a:srgbClr>
                </a:solidFill>
              </a:rPr>
            </a:br>
            <a:r>
              <a:rPr sz="3600" b="1">
                <a:solidFill>
                  <a:srgbClr val="111423">
                    <a:alpha val="82500"/>
                  </a:srgbClr>
                </a:solidFill>
              </a:rPr>
              <a:t>c) indigestion</a:t>
            </a:r>
            <a:br>
              <a:rPr sz="3600" b="1">
                <a:solidFill>
                  <a:srgbClr val="111423">
                    <a:alpha val="82500"/>
                  </a:srgbClr>
                </a:solidFill>
              </a:rPr>
            </a:br>
            <a:endParaRPr sz="3600" b="1">
              <a:solidFill>
                <a:srgbClr val="111423">
                  <a:alpha val="82500"/>
                </a:srgbClr>
              </a:solidFill>
            </a:endParaRP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>
            <a:lvl1pPr marL="0" indent="45721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What can you see in the picture?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8" y="1484784"/>
            <a:ext cx="3635896" cy="20451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1259632" y="3717032"/>
            <a:ext cx="7550223" cy="244827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l" defTabSz="822958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3100" b="1">
                <a:solidFill>
                  <a:srgbClr val="111423">
                    <a:alpha val="82500"/>
                  </a:srgbClr>
                </a:solidFill>
              </a:rPr>
              <a:t>a) That will need some stitches.</a:t>
            </a:r>
            <a:br>
              <a:rPr sz="3100" b="1">
                <a:solidFill>
                  <a:srgbClr val="111423">
                    <a:alpha val="82500"/>
                  </a:srgbClr>
                </a:solidFill>
              </a:rPr>
            </a:br>
            <a:r>
              <a:rPr sz="3100" b="1">
                <a:solidFill>
                  <a:srgbClr val="111423">
                    <a:alpha val="82500"/>
                  </a:srgbClr>
                </a:solidFill>
              </a:rPr>
              <a:t>b) You will have to use crutches.</a:t>
            </a:r>
            <a:br>
              <a:rPr sz="3100" b="1">
                <a:solidFill>
                  <a:srgbClr val="111423">
                    <a:alpha val="82500"/>
                  </a:srgbClr>
                </a:solidFill>
              </a:rPr>
            </a:br>
            <a:r>
              <a:rPr sz="3100" b="1">
                <a:solidFill>
                  <a:srgbClr val="111423">
                    <a:alpha val="82500"/>
                  </a:srgbClr>
                </a:solidFill>
              </a:rPr>
              <a:t>c) </a:t>
            </a:r>
            <a:r>
              <a:rPr sz="3200" b="1">
                <a:solidFill>
                  <a:srgbClr val="111423">
                    <a:alpha val="82500"/>
                  </a:srgbClr>
                </a:solidFill>
              </a:rPr>
              <a:t>You have the symptoms of 	chickenpox.</a:t>
            </a:r>
            <a:br>
              <a:rPr sz="3200" b="1">
                <a:solidFill>
                  <a:srgbClr val="111423">
                    <a:alpha val="82500"/>
                  </a:srgbClr>
                </a:solidFill>
              </a:rPr>
            </a:br>
            <a:endParaRPr sz="3200" b="1">
              <a:solidFill>
                <a:srgbClr val="111423">
                  <a:alpha val="82500"/>
                </a:srgbClr>
              </a:solidFill>
            </a:endParaRP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>
            <a:lvl1pPr marL="0" indent="45721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404040"/>
                </a:solidFill>
              </a:rPr>
              <a:t>What can you see in the picture?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1547215" cy="23762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3288" y="3717032"/>
            <a:ext cx="6512512" cy="216024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l" defTabSz="557783">
              <a:buSzTx/>
              <a:buNone/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11423">
                    <a:alpha val="82500"/>
                  </a:srgbClr>
                </a:solidFill>
              </a:rPr>
              <a:t>a) I have a rash.</a:t>
            </a:r>
            <a:br>
              <a:rPr sz="2800" b="1" dirty="0">
                <a:solidFill>
                  <a:srgbClr val="111423">
                    <a:alpha val="82500"/>
                  </a:srgbClr>
                </a:solidFill>
              </a:rPr>
            </a:br>
            <a:r>
              <a:rPr sz="2800" b="1" dirty="0">
                <a:solidFill>
                  <a:srgbClr val="111423">
                    <a:alpha val="82500"/>
                  </a:srgbClr>
                </a:solidFill>
              </a:rPr>
              <a:t>b) My arm is swollen.</a:t>
            </a:r>
            <a:br>
              <a:rPr sz="2800" b="1" dirty="0">
                <a:solidFill>
                  <a:srgbClr val="111423">
                    <a:alpha val="82500"/>
                  </a:srgbClr>
                </a:solidFill>
              </a:rPr>
            </a:br>
            <a:r>
              <a:rPr sz="2800" b="1" dirty="0">
                <a:solidFill>
                  <a:srgbClr val="111423">
                    <a:alpha val="82500"/>
                  </a:srgbClr>
                </a:solidFill>
              </a:rPr>
              <a:t>c) I have a cough.</a:t>
            </a:r>
            <a:br>
              <a:rPr sz="2800" b="1" dirty="0">
                <a:solidFill>
                  <a:srgbClr val="111423">
                    <a:alpha val="82500"/>
                  </a:srgbClr>
                </a:solidFill>
              </a:rPr>
            </a:br>
            <a:r>
              <a:rPr sz="2800" b="1" dirty="0">
                <a:solidFill>
                  <a:srgbClr val="111423">
                    <a:alpha val="82500"/>
                  </a:srgbClr>
                </a:solidFill>
              </a:rPr>
              <a:t/>
            </a:r>
            <a:br>
              <a:rPr sz="2800" b="1" dirty="0">
                <a:solidFill>
                  <a:srgbClr val="111423">
                    <a:alpha val="82500"/>
                  </a:srgbClr>
                </a:solidFill>
              </a:rPr>
            </a:br>
            <a:endParaRPr sz="2800" b="1" dirty="0">
              <a:solidFill>
                <a:srgbClr val="111423">
                  <a:alpha val="82500"/>
                </a:srgbClr>
              </a:solidFill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/>
          <a:lstStyle>
            <a:lvl1pPr marL="0" indent="45721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04040"/>
                </a:solidFill>
              </a:rPr>
              <a:t>What can you see in the picture?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3847927" cy="19860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5400" b="1" dirty="0">
              <a:solidFill>
                <a:srgbClr val="FF0000"/>
              </a:solidFill>
            </a:endParaRPr>
          </a:p>
          <a:p>
            <a:pPr marL="1420436" lvl="0" indent="-1374716">
              <a:lnSpc>
                <a:spcPct val="9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4900" b="1" dirty="0">
                <a:solidFill>
                  <a:srgbClr val="FF0000"/>
                </a:solidFill>
              </a:rPr>
              <a:t>Fill in the gaps </a:t>
            </a:r>
            <a:r>
              <a:rPr sz="4900" b="1" dirty="0" smtClean="0">
                <a:solidFill>
                  <a:srgbClr val="FF0000"/>
                </a:solidFill>
              </a:rPr>
              <a:t>with </a:t>
            </a:r>
            <a:r>
              <a:rPr sz="4900" b="1" dirty="0">
                <a:solidFill>
                  <a:srgbClr val="FF0000"/>
                </a:solidFill>
              </a:rPr>
              <a:t>the appropriate </a:t>
            </a:r>
            <a:r>
              <a:rPr sz="4900" b="1" dirty="0" smtClean="0">
                <a:solidFill>
                  <a:srgbClr val="FF0000"/>
                </a:solidFill>
              </a:rPr>
              <a:t>words</a:t>
            </a:r>
            <a:r>
              <a:rPr lang="pl-PL" sz="4900" b="1" dirty="0" smtClean="0">
                <a:solidFill>
                  <a:srgbClr val="FF0000"/>
                </a:solidFill>
              </a:rPr>
              <a:t>.</a:t>
            </a:r>
            <a:endParaRPr sz="4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143000" y="731519"/>
            <a:ext cx="6400800" cy="347472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2000"/>
          </a:p>
          <a:p>
            <a:pPr lvl="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2000"/>
          </a:p>
          <a:p>
            <a:pPr lvl="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2000"/>
          </a:p>
          <a:p>
            <a:pPr marL="1935984" lvl="0" indent="-1890264">
              <a:lnSpc>
                <a:spcPct val="90000"/>
              </a:lnSpc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404040"/>
                </a:solidFill>
              </a:rPr>
              <a:t>What’s the 	</a:t>
            </a:r>
            <a:endParaRPr sz="2000"/>
          </a:p>
          <a:p>
            <a:pPr marL="0" lvl="0" indent="45718">
              <a:lnSpc>
                <a:spcPct val="90000"/>
              </a:lnSpc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404040"/>
                </a:solidFill>
              </a:rPr>
              <a:t>   _ _ _ _ _ _?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045973" cy="30689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8166653" cy="399362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6100" dirty="0"/>
          </a:p>
          <a:p>
            <a:pPr marL="1935984" lvl="0" indent="-1890264">
              <a:lnSpc>
                <a:spcPct val="90000"/>
              </a:lnSpc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6100" dirty="0">
                <a:solidFill>
                  <a:srgbClr val="404040"/>
                </a:solidFill>
              </a:rPr>
              <a:t>Take one </a:t>
            </a:r>
            <a:r>
              <a:rPr sz="6100" dirty="0" smtClean="0">
                <a:solidFill>
                  <a:srgbClr val="404040"/>
                </a:solidFill>
              </a:rPr>
              <a:t>_ </a:t>
            </a:r>
            <a:r>
              <a:rPr sz="6100" dirty="0">
                <a:solidFill>
                  <a:srgbClr val="404040"/>
                </a:solidFill>
              </a:rPr>
              <a:t>_ _ _, once a 	day 	with food.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2045973" cy="30689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E67C8"/>
          </a:solidFill>
          <a:prstDash val="solid"/>
          <a:bevel/>
        </a:ln>
        <a:effectLst>
          <a:outerShdw blurRad="38100" dist="22984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E67C8"/>
          </a:solidFill>
          <a:prstDash val="solid"/>
          <a:bevel/>
        </a:ln>
        <a:effectLst>
          <a:outerShdw blurRad="38100" dist="22984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E67C8"/>
          </a:solidFill>
          <a:prstDash val="solid"/>
          <a:bevel/>
        </a:ln>
        <a:effectLst>
          <a:outerShdw blurRad="38100" dist="22984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E67C8"/>
          </a:solidFill>
          <a:prstDash val="solid"/>
          <a:bevel/>
        </a:ln>
        <a:effectLst>
          <a:outerShdw blurRad="38100" dist="22984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157</Words>
  <Application>Microsoft Office PowerPoint</Application>
  <PresentationFormat>Pokaz na ekranie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Default</vt:lpstr>
      <vt:lpstr>At the doctor’s</vt:lpstr>
      <vt:lpstr>Prezentacja programu PowerPoint</vt:lpstr>
      <vt:lpstr>a) I twisted my ankle. b) I’ve got a bruise. c) I’m pregnant. </vt:lpstr>
      <vt:lpstr>a) painful tonsils b) mumps c) indigestion </vt:lpstr>
      <vt:lpstr>a) That will need some stitches. b) You will have to use crutches. c) You have the symptoms of  chickenpox. </vt:lpstr>
      <vt:lpstr>a) I have a rash. b) My arm is swollen. c) I have a cough.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doctor’s</dc:title>
  <dc:creator>MS</dc:creator>
  <cp:lastModifiedBy>MS</cp:lastModifiedBy>
  <cp:revision>10</cp:revision>
  <dcterms:modified xsi:type="dcterms:W3CDTF">2015-11-26T11:52:30Z</dcterms:modified>
</cp:coreProperties>
</file>